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4"/>
  </p:notesMasterIdLst>
  <p:handoutMasterIdLst>
    <p:handoutMasterId r:id="rId15"/>
  </p:handoutMasterIdLst>
  <p:sldIdLst>
    <p:sldId id="256" r:id="rId2"/>
    <p:sldId id="261" r:id="rId3"/>
    <p:sldId id="258" r:id="rId4"/>
    <p:sldId id="262" r:id="rId5"/>
    <p:sldId id="265" r:id="rId6"/>
    <p:sldId id="264" r:id="rId7"/>
    <p:sldId id="266" r:id="rId8"/>
    <p:sldId id="269" r:id="rId9"/>
    <p:sldId id="267" r:id="rId10"/>
    <p:sldId id="270" r:id="rId11"/>
    <p:sldId id="268" r:id="rId12"/>
    <p:sldId id="26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05/8/colors/accent1_2" csCatId="accent1" phldr="1"/>
      <dgm:spPr/>
    </dgm:pt>
    <dgm:pt modelId="{701D68F5-42F8-47BC-8FED-84C50F595DF0}">
      <dgm:prSet phldrT="[Text]"/>
      <dgm:spPr/>
      <dgm:t>
        <a:bodyPr/>
        <a:lstStyle/>
        <a:p>
          <a:r>
            <a:rPr lang="en-ZA"/>
            <a:t>Introduction</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r>
            <a:rPr lang="en-US"/>
            <a:t>Dataset</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r>
            <a:rPr lang="en-US" dirty="0"/>
            <a:t>Questions</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5755DAB2-92BE-4F11-9637-42307AC2D9B2}" type="pres">
      <dgm:prSet presAssocID="{7D9C16A6-8C48-4165-8DAF-8C957C12A8FA}" presName="root" presStyleCnt="0">
        <dgm:presLayoutVars>
          <dgm:dir/>
          <dgm:resizeHandles val="exact"/>
        </dgm:presLayoutVars>
      </dgm:prSet>
      <dgm:spPr/>
    </dgm:pt>
    <dgm:pt modelId="{E69073C6-9524-4288-8068-E775719E7361}" type="pres">
      <dgm:prSet presAssocID="{701D68F5-42F8-47BC-8FED-84C50F595DF0}" presName="compNode" presStyleCnt="0"/>
      <dgm:spPr/>
    </dgm:pt>
    <dgm:pt modelId="{4F43A923-FD3B-4163-9270-263F535998AC}" type="pres">
      <dgm:prSet presAssocID="{701D68F5-42F8-47BC-8FED-84C50F595DF0}" presName="bgRect" presStyleLbl="bgShp" presStyleIdx="0" presStyleCnt="3"/>
      <dgm:spPr/>
    </dgm:pt>
    <dgm:pt modelId="{59A15E2D-24FB-4EC7-AE10-99F3438AF7AE}" type="pres">
      <dgm:prSet presAssocID="{701D68F5-42F8-47BC-8FED-84C50F595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17F96FBE-5B3B-4357-ACE0-0369CC508F7B}" type="pres">
      <dgm:prSet presAssocID="{701D68F5-42F8-47BC-8FED-84C50F595DF0}" presName="spaceRect" presStyleCnt="0"/>
      <dgm:spPr/>
    </dgm:pt>
    <dgm:pt modelId="{951D1A81-0692-40EA-B4B7-9AE4833D0F44}" type="pres">
      <dgm:prSet presAssocID="{701D68F5-42F8-47BC-8FED-84C50F595DF0}" presName="parTx" presStyleLbl="revTx" presStyleIdx="0" presStyleCnt="3">
        <dgm:presLayoutVars>
          <dgm:chMax val="0"/>
          <dgm:chPref val="0"/>
        </dgm:presLayoutVars>
      </dgm:prSet>
      <dgm:spPr/>
    </dgm:pt>
    <dgm:pt modelId="{23307949-BD61-4E65-8C1F-A2B2933715A0}" type="pres">
      <dgm:prSet presAssocID="{0C95B389-AC0C-4055-9AA3-38815EFC8B0A}" presName="sibTrans" presStyleCnt="0"/>
      <dgm:spPr/>
    </dgm:pt>
    <dgm:pt modelId="{BF21FAAC-7EE1-4246-A439-27C8E1647514}" type="pres">
      <dgm:prSet presAssocID="{91A66877-AC1C-46D9-BF2C-6024B638DEA9}" presName="compNode" presStyleCnt="0"/>
      <dgm:spPr/>
    </dgm:pt>
    <dgm:pt modelId="{5677378E-510A-468B-8F7F-6733046F3570}" type="pres">
      <dgm:prSet presAssocID="{91A66877-AC1C-46D9-BF2C-6024B638DEA9}" presName="bgRect" presStyleLbl="bgShp" presStyleIdx="1" presStyleCnt="3"/>
      <dgm:spPr/>
    </dgm:pt>
    <dgm:pt modelId="{E52654D4-6081-4064-87AE-9C13F3C2D7E5}" type="pres">
      <dgm:prSet presAssocID="{91A66877-AC1C-46D9-BF2C-6024B638D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FB937FD-3676-4DC8-8D2A-5EFC73A8373B}" type="pres">
      <dgm:prSet presAssocID="{91A66877-AC1C-46D9-BF2C-6024B638DEA9}" presName="spaceRect" presStyleCnt="0"/>
      <dgm:spPr/>
    </dgm:pt>
    <dgm:pt modelId="{709C9F72-A766-4B35-B7BE-1620D5706A7D}" type="pres">
      <dgm:prSet presAssocID="{91A66877-AC1C-46D9-BF2C-6024B638DEA9}" presName="parTx" presStyleLbl="revTx" presStyleIdx="1" presStyleCnt="3">
        <dgm:presLayoutVars>
          <dgm:chMax val="0"/>
          <dgm:chPref val="0"/>
        </dgm:presLayoutVars>
      </dgm:prSet>
      <dgm:spPr/>
    </dgm:pt>
    <dgm:pt modelId="{7F51CB20-18A1-4565-8CE8-61B3E3EBCC97}" type="pres">
      <dgm:prSet presAssocID="{BFCE4A28-C381-46FF-935A-B11534EF7D87}" presName="sibTrans" presStyleCnt="0"/>
      <dgm:spPr/>
    </dgm:pt>
    <dgm:pt modelId="{97023110-77D1-46F1-8C2E-2B4BFB5DF6B1}" type="pres">
      <dgm:prSet presAssocID="{76CC3289-2662-43F0-A3C6-BA04A135F08C}" presName="compNode" presStyleCnt="0"/>
      <dgm:spPr/>
    </dgm:pt>
    <dgm:pt modelId="{4812E337-A6A0-4564-B157-BC4C82C7E65A}" type="pres">
      <dgm:prSet presAssocID="{76CC3289-2662-43F0-A3C6-BA04A135F08C}" presName="bgRect" presStyleLbl="bgShp" presStyleIdx="2" presStyleCnt="3"/>
      <dgm:spPr/>
    </dgm:pt>
    <dgm:pt modelId="{D1E360A3-28CC-4F0B-B4CA-DE159CEDC2CF}" type="pres">
      <dgm:prSet presAssocID="{76CC3289-2662-43F0-A3C6-BA04A135F0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EFC77DCB-094A-4931-AC79-65DB8DE36A1E}" type="pres">
      <dgm:prSet presAssocID="{76CC3289-2662-43F0-A3C6-BA04A135F08C}" presName="spaceRect" presStyleCnt="0"/>
      <dgm:spPr/>
    </dgm:pt>
    <dgm:pt modelId="{6EFECBED-BCA8-4E6F-8A10-5F58AA314601}" type="pres">
      <dgm:prSet presAssocID="{76CC3289-2662-43F0-A3C6-BA04A135F08C}" presName="parTx" presStyleLbl="revTx" presStyleIdx="2" presStyleCnt="3">
        <dgm:presLayoutVars>
          <dgm:chMax val="0"/>
          <dgm:chPref val="0"/>
        </dgm:presLayoutVars>
      </dgm:prSet>
      <dgm:spPr/>
    </dgm:pt>
  </dgm:ptLst>
  <dgm:cxnLst>
    <dgm:cxn modelId="{7AEDC004-E40D-470C-94FA-78930B6D1FF3}" type="presOf" srcId="{7D9C16A6-8C48-4165-8DAF-8C957C12A8FA}" destId="{5755DAB2-92BE-4F11-9637-42307AC2D9B2}" srcOrd="0" destOrd="0" presId="urn:microsoft.com/office/officeart/2018/2/layout/IconVerticalSolidList"/>
    <dgm:cxn modelId="{F9058F0E-382E-412B-AD6E-DAF56E1DED29}" type="presOf" srcId="{701D68F5-42F8-47BC-8FED-84C50F595DF0}" destId="{951D1A81-0692-40EA-B4B7-9AE4833D0F44}"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FF457170-3B72-4C06-BDFE-51886B2C0827}" type="presOf" srcId="{91A66877-AC1C-46D9-BF2C-6024B638DEA9}" destId="{709C9F72-A766-4B35-B7BE-1620D5706A7D}" srcOrd="0" destOrd="0" presId="urn:microsoft.com/office/officeart/2018/2/layout/IconVerticalSolidList"/>
    <dgm:cxn modelId="{6BC0BE57-AA31-404B-8442-0671E9156F08}" type="presOf" srcId="{76CC3289-2662-43F0-A3C6-BA04A135F08C}" destId="{6EFECBED-BCA8-4E6F-8A10-5F58AA314601}" srcOrd="0" destOrd="0" presId="urn:microsoft.com/office/officeart/2018/2/layout/IconVerticalSolidList"/>
    <dgm:cxn modelId="{FF59BEEB-F14D-49AB-89C4-FF6561AB7F29}" type="presParOf" srcId="{5755DAB2-92BE-4F11-9637-42307AC2D9B2}" destId="{E69073C6-9524-4288-8068-E775719E7361}" srcOrd="0" destOrd="0" presId="urn:microsoft.com/office/officeart/2018/2/layout/IconVerticalSolidList"/>
    <dgm:cxn modelId="{E9A31AC1-18EF-4D46-8BD1-D1DB8C07E498}" type="presParOf" srcId="{E69073C6-9524-4288-8068-E775719E7361}" destId="{4F43A923-FD3B-4163-9270-263F535998AC}" srcOrd="0" destOrd="0" presId="urn:microsoft.com/office/officeart/2018/2/layout/IconVerticalSolidList"/>
    <dgm:cxn modelId="{CE6C8F4E-D199-4941-88DC-55B2491F2A29}" type="presParOf" srcId="{E69073C6-9524-4288-8068-E775719E7361}" destId="{59A15E2D-24FB-4EC7-AE10-99F3438AF7AE}" srcOrd="1" destOrd="0" presId="urn:microsoft.com/office/officeart/2018/2/layout/IconVerticalSolidList"/>
    <dgm:cxn modelId="{C9594FFE-E8AA-4864-86CD-542D16BDC437}" type="presParOf" srcId="{E69073C6-9524-4288-8068-E775719E7361}" destId="{17F96FBE-5B3B-4357-ACE0-0369CC508F7B}" srcOrd="2" destOrd="0" presId="urn:microsoft.com/office/officeart/2018/2/layout/IconVerticalSolidList"/>
    <dgm:cxn modelId="{B7ADF70B-4E16-426A-90FD-B8EC2DD414D8}" type="presParOf" srcId="{E69073C6-9524-4288-8068-E775719E7361}" destId="{951D1A81-0692-40EA-B4B7-9AE4833D0F44}" srcOrd="3" destOrd="0" presId="urn:microsoft.com/office/officeart/2018/2/layout/IconVerticalSolidList"/>
    <dgm:cxn modelId="{9C4C595F-278B-4FEC-AF9E-62DA832D72BF}" type="presParOf" srcId="{5755DAB2-92BE-4F11-9637-42307AC2D9B2}" destId="{23307949-BD61-4E65-8C1F-A2B2933715A0}" srcOrd="1" destOrd="0" presId="urn:microsoft.com/office/officeart/2018/2/layout/IconVerticalSolidList"/>
    <dgm:cxn modelId="{93F7E8F0-A800-4EF7-80F8-0AD1A14FF4A7}" type="presParOf" srcId="{5755DAB2-92BE-4F11-9637-42307AC2D9B2}" destId="{BF21FAAC-7EE1-4246-A439-27C8E1647514}" srcOrd="2" destOrd="0" presId="urn:microsoft.com/office/officeart/2018/2/layout/IconVerticalSolidList"/>
    <dgm:cxn modelId="{F16DEE4C-48C5-4F92-A5C3-81F774694299}" type="presParOf" srcId="{BF21FAAC-7EE1-4246-A439-27C8E1647514}" destId="{5677378E-510A-468B-8F7F-6733046F3570}" srcOrd="0" destOrd="0" presId="urn:microsoft.com/office/officeart/2018/2/layout/IconVerticalSolidList"/>
    <dgm:cxn modelId="{9F330C15-8D5D-4891-A509-5731ACB68788}" type="presParOf" srcId="{BF21FAAC-7EE1-4246-A439-27C8E1647514}" destId="{E52654D4-6081-4064-87AE-9C13F3C2D7E5}" srcOrd="1" destOrd="0" presId="urn:microsoft.com/office/officeart/2018/2/layout/IconVerticalSolidList"/>
    <dgm:cxn modelId="{D4C90E0C-139B-42CA-8225-D4651CA107C4}" type="presParOf" srcId="{BF21FAAC-7EE1-4246-A439-27C8E1647514}" destId="{8FB937FD-3676-4DC8-8D2A-5EFC73A8373B}" srcOrd="2" destOrd="0" presId="urn:microsoft.com/office/officeart/2018/2/layout/IconVerticalSolidList"/>
    <dgm:cxn modelId="{5DA7FA39-C496-45EA-B93D-C411B4D564E8}" type="presParOf" srcId="{BF21FAAC-7EE1-4246-A439-27C8E1647514}" destId="{709C9F72-A766-4B35-B7BE-1620D5706A7D}" srcOrd="3" destOrd="0" presId="urn:microsoft.com/office/officeart/2018/2/layout/IconVerticalSolidList"/>
    <dgm:cxn modelId="{AC8D7A5F-6D02-4E58-911D-F9A4E7CF1F35}" type="presParOf" srcId="{5755DAB2-92BE-4F11-9637-42307AC2D9B2}" destId="{7F51CB20-18A1-4565-8CE8-61B3E3EBCC97}" srcOrd="3" destOrd="0" presId="urn:microsoft.com/office/officeart/2018/2/layout/IconVerticalSolidList"/>
    <dgm:cxn modelId="{546A7B3D-977A-460B-AF8B-B8EEAC33E438}" type="presParOf" srcId="{5755DAB2-92BE-4F11-9637-42307AC2D9B2}" destId="{97023110-77D1-46F1-8C2E-2B4BFB5DF6B1}" srcOrd="4" destOrd="0" presId="urn:microsoft.com/office/officeart/2018/2/layout/IconVerticalSolidList"/>
    <dgm:cxn modelId="{6DA75467-9578-47C6-AF09-141370CE3EAF}" type="presParOf" srcId="{97023110-77D1-46F1-8C2E-2B4BFB5DF6B1}" destId="{4812E337-A6A0-4564-B157-BC4C82C7E65A}" srcOrd="0" destOrd="0" presId="urn:microsoft.com/office/officeart/2018/2/layout/IconVerticalSolidList"/>
    <dgm:cxn modelId="{BB6C25A0-CF11-4CB9-BCBC-5C32AAB1A878}" type="presParOf" srcId="{97023110-77D1-46F1-8C2E-2B4BFB5DF6B1}" destId="{D1E360A3-28CC-4F0B-B4CA-DE159CEDC2CF}" srcOrd="1" destOrd="0" presId="urn:microsoft.com/office/officeart/2018/2/layout/IconVerticalSolidList"/>
    <dgm:cxn modelId="{866FBF61-BC62-43B5-84D3-CFE9C45EDE3D}" type="presParOf" srcId="{97023110-77D1-46F1-8C2E-2B4BFB5DF6B1}" destId="{EFC77DCB-094A-4931-AC79-65DB8DE36A1E}" srcOrd="2" destOrd="0" presId="urn:microsoft.com/office/officeart/2018/2/layout/IconVerticalSolidList"/>
    <dgm:cxn modelId="{3AD5ECC6-9E6C-4F34-A933-7DADBBDDFB35}" type="presParOf" srcId="{97023110-77D1-46F1-8C2E-2B4BFB5DF6B1}" destId="{6EFECBED-BCA8-4E6F-8A10-5F58AA31460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3A923-FD3B-4163-9270-263F535998AC}">
      <dsp:nvSpPr>
        <dsp:cNvPr id="0" name=""/>
        <dsp:cNvSpPr/>
      </dsp:nvSpPr>
      <dsp:spPr>
        <a:xfrm>
          <a:off x="0" y="449"/>
          <a:ext cx="11029615" cy="10506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15E2D-24FB-4EC7-AE10-99F3438AF7AE}">
      <dsp:nvSpPr>
        <dsp:cNvPr id="0" name=""/>
        <dsp:cNvSpPr/>
      </dsp:nvSpPr>
      <dsp:spPr>
        <a:xfrm>
          <a:off x="317832" y="236853"/>
          <a:ext cx="577877" cy="577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1D1A81-0692-40EA-B4B7-9AE4833D0F44}">
      <dsp:nvSpPr>
        <dsp:cNvPr id="0" name=""/>
        <dsp:cNvSpPr/>
      </dsp:nvSpPr>
      <dsp:spPr>
        <a:xfrm>
          <a:off x="1213543" y="449"/>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1111250">
            <a:lnSpc>
              <a:spcPct val="90000"/>
            </a:lnSpc>
            <a:spcBef>
              <a:spcPct val="0"/>
            </a:spcBef>
            <a:spcAft>
              <a:spcPct val="35000"/>
            </a:spcAft>
            <a:buNone/>
          </a:pPr>
          <a:r>
            <a:rPr lang="en-ZA" sz="2500" kern="1200"/>
            <a:t>Introduction</a:t>
          </a:r>
          <a:endParaRPr lang="en-US" sz="2500" kern="1200"/>
        </a:p>
      </dsp:txBody>
      <dsp:txXfrm>
        <a:off x="1213543" y="449"/>
        <a:ext cx="9816071" cy="1050687"/>
      </dsp:txXfrm>
    </dsp:sp>
    <dsp:sp modelId="{5677378E-510A-468B-8F7F-6733046F3570}">
      <dsp:nvSpPr>
        <dsp:cNvPr id="0" name=""/>
        <dsp:cNvSpPr/>
      </dsp:nvSpPr>
      <dsp:spPr>
        <a:xfrm>
          <a:off x="0" y="1313807"/>
          <a:ext cx="11029615" cy="10506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654D4-6081-4064-87AE-9C13F3C2D7E5}">
      <dsp:nvSpPr>
        <dsp:cNvPr id="0" name=""/>
        <dsp:cNvSpPr/>
      </dsp:nvSpPr>
      <dsp:spPr>
        <a:xfrm>
          <a:off x="317832" y="1550212"/>
          <a:ext cx="577877" cy="577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9C9F72-A766-4B35-B7BE-1620D5706A7D}">
      <dsp:nvSpPr>
        <dsp:cNvPr id="0" name=""/>
        <dsp:cNvSpPr/>
      </dsp:nvSpPr>
      <dsp:spPr>
        <a:xfrm>
          <a:off x="1213543" y="1313807"/>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1111250">
            <a:lnSpc>
              <a:spcPct val="90000"/>
            </a:lnSpc>
            <a:spcBef>
              <a:spcPct val="0"/>
            </a:spcBef>
            <a:spcAft>
              <a:spcPct val="35000"/>
            </a:spcAft>
            <a:buNone/>
          </a:pPr>
          <a:r>
            <a:rPr lang="en-US" sz="2500" kern="1200"/>
            <a:t>Dataset</a:t>
          </a:r>
        </a:p>
      </dsp:txBody>
      <dsp:txXfrm>
        <a:off x="1213543" y="1313807"/>
        <a:ext cx="9816071" cy="1050687"/>
      </dsp:txXfrm>
    </dsp:sp>
    <dsp:sp modelId="{4812E337-A6A0-4564-B157-BC4C82C7E65A}">
      <dsp:nvSpPr>
        <dsp:cNvPr id="0" name=""/>
        <dsp:cNvSpPr/>
      </dsp:nvSpPr>
      <dsp:spPr>
        <a:xfrm>
          <a:off x="0" y="2627166"/>
          <a:ext cx="11029615" cy="10506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360A3-28CC-4F0B-B4CA-DE159CEDC2CF}">
      <dsp:nvSpPr>
        <dsp:cNvPr id="0" name=""/>
        <dsp:cNvSpPr/>
      </dsp:nvSpPr>
      <dsp:spPr>
        <a:xfrm>
          <a:off x="317832" y="2863571"/>
          <a:ext cx="577877" cy="5778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EFECBED-BCA8-4E6F-8A10-5F58AA314601}">
      <dsp:nvSpPr>
        <dsp:cNvPr id="0" name=""/>
        <dsp:cNvSpPr/>
      </dsp:nvSpPr>
      <dsp:spPr>
        <a:xfrm>
          <a:off x="1213543" y="2627166"/>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1111250">
            <a:lnSpc>
              <a:spcPct val="90000"/>
            </a:lnSpc>
            <a:spcBef>
              <a:spcPct val="0"/>
            </a:spcBef>
            <a:spcAft>
              <a:spcPct val="35000"/>
            </a:spcAft>
            <a:buNone/>
          </a:pPr>
          <a:r>
            <a:rPr lang="en-US" sz="2500" kern="1200" dirty="0"/>
            <a:t>Questions</a:t>
          </a:r>
        </a:p>
      </dsp:txBody>
      <dsp:txXfrm>
        <a:off x="1213543" y="2627166"/>
        <a:ext cx="9816071" cy="105068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10/5/2022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10/5/2022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10/5/2022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10/5/2022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10/5/2022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10/5/2022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10/5/2022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locosteve/23528517700" TargetMode="External"/><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Singapore landmarks, marina bay sands and art science museum">
            <a:extLst>
              <a:ext uri="{FF2B5EF4-FFF2-40B4-BE49-F238E27FC236}">
                <a16:creationId xmlns:a16="http://schemas.microsoft.com/office/drawing/2014/main" id="{3840F91C-EDD0-4D4E-A4AB-E6C77856C88C}"/>
              </a:ext>
            </a:extLst>
          </p:cNvPr>
          <p:cNvPicPr>
            <a:picLocks noChangeAspect="1"/>
          </p:cNvPicPr>
          <p:nvPr/>
        </p:nvPicPr>
        <p:blipFill>
          <a:blip r:embed="rId3"/>
          <a:srcRect t="7654" b="7654"/>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4" y="4572000"/>
            <a:ext cx="10993546" cy="484822"/>
          </a:xfrm>
        </p:spPr>
        <p:txBody>
          <a:bodyPr>
            <a:noAutofit/>
          </a:bodyPr>
          <a:lstStyle/>
          <a:p>
            <a:r>
              <a:rPr lang="en-US" sz="2800" dirty="0">
                <a:solidFill>
                  <a:schemeClr val="bg1"/>
                </a:solidFill>
              </a:rPr>
              <a:t>Europe Hotel Satisfaction prediction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Mohamed </a:t>
            </a:r>
            <a:r>
              <a:rPr lang="en-US" dirty="0" err="1">
                <a:solidFill>
                  <a:srgbClr val="7CEBFF"/>
                </a:solidFill>
              </a:rPr>
              <a:t>arafa</a:t>
            </a:r>
            <a:r>
              <a:rPr lang="en-US" dirty="0">
                <a:solidFill>
                  <a:srgbClr val="7CEBFF"/>
                </a:solidFill>
              </a:rPr>
              <a:t> </a:t>
            </a:r>
            <a:r>
              <a:rPr lang="en-US" dirty="0" err="1">
                <a:solidFill>
                  <a:srgbClr val="7CEBFF"/>
                </a:solidFill>
              </a:rPr>
              <a:t>ezzat</a:t>
            </a:r>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anchor="b">
            <a:normAutofit/>
          </a:bodyPr>
          <a:lstStyle/>
          <a:p>
            <a:r>
              <a:rPr lang="en-US" dirty="0"/>
              <a:t>Questions</a:t>
            </a:r>
          </a:p>
        </p:txBody>
      </p:sp>
      <p:sp>
        <p:nvSpPr>
          <p:cNvPr id="4" name="Content Placeholder 3">
            <a:extLst>
              <a:ext uri="{FF2B5EF4-FFF2-40B4-BE49-F238E27FC236}">
                <a16:creationId xmlns:a16="http://schemas.microsoft.com/office/drawing/2014/main" id="{8CEAC2E6-A218-E6B4-09B0-49C602AC1A7D}"/>
              </a:ext>
            </a:extLst>
          </p:cNvPr>
          <p:cNvSpPr>
            <a:spLocks noGrp="1"/>
          </p:cNvSpPr>
          <p:nvPr>
            <p:ph sz="half" idx="1"/>
          </p:nvPr>
        </p:nvSpPr>
        <p:spPr>
          <a:xfrm>
            <a:off x="581193" y="2228003"/>
            <a:ext cx="5422390" cy="3633047"/>
          </a:xfrm>
        </p:spPr>
        <p:txBody>
          <a:bodyPr anchor="ctr">
            <a:normAutofit/>
          </a:bodyPr>
          <a:lstStyle/>
          <a:p>
            <a:pPr marL="0" marR="0" indent="0">
              <a:spcBef>
                <a:spcPts val="0"/>
              </a:spcBef>
              <a:buNone/>
            </a:pPr>
            <a:endParaRPr lang="en-US" dirty="0">
              <a:effectLst/>
            </a:endParaRPr>
          </a:p>
          <a:p>
            <a:pPr marL="0" marR="0">
              <a:spcBef>
                <a:spcPts val="0"/>
              </a:spcBef>
              <a:spcAft>
                <a:spcPts val="0"/>
              </a:spcAft>
            </a:pPr>
            <a:r>
              <a:rPr lang="en-US">
                <a:effectLst/>
              </a:rPr>
              <a:t>Q4-Do customers coming with groups give a lower  	score on the service satisfaction scale?</a:t>
            </a:r>
          </a:p>
          <a:p>
            <a:pPr marL="0" marR="0">
              <a:spcBef>
                <a:spcPts val="0"/>
              </a:spcBef>
              <a:spcAft>
                <a:spcPts val="0"/>
              </a:spcAft>
            </a:pPr>
            <a:endParaRPr lang="en-US">
              <a:effectLst/>
            </a:endParaRPr>
          </a:p>
          <a:p>
            <a:pPr marL="0">
              <a:spcBef>
                <a:spcPts val="0"/>
              </a:spcBef>
              <a:spcAft>
                <a:spcPts val="0"/>
              </a:spcAft>
            </a:pPr>
            <a:r>
              <a:rPr lang="en-US">
                <a:effectLst/>
              </a:rPr>
              <a:t> A:</a:t>
            </a:r>
            <a:r>
              <a:rPr lang="en-US"/>
              <a:t>the customer comes personal give a lower score 	than comes in groups</a:t>
            </a:r>
          </a:p>
        </p:txBody>
      </p:sp>
      <p:pic>
        <p:nvPicPr>
          <p:cNvPr id="6146" name="Picture 2">
            <a:extLst>
              <a:ext uri="{FF2B5EF4-FFF2-40B4-BE49-F238E27FC236}">
                <a16:creationId xmlns:a16="http://schemas.microsoft.com/office/drawing/2014/main" id="{8FF717CF-598C-039E-C09E-4BCBA72B61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3621" y="2228003"/>
            <a:ext cx="4811983" cy="363304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98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anchor="b">
            <a:normAutofit/>
          </a:bodyPr>
          <a:lstStyle/>
          <a:p>
            <a:r>
              <a:rPr lang="en-US" dirty="0"/>
              <a:t>Questions</a:t>
            </a:r>
          </a:p>
        </p:txBody>
      </p:sp>
      <p:sp>
        <p:nvSpPr>
          <p:cNvPr id="4" name="Content Placeholder 3">
            <a:extLst>
              <a:ext uri="{FF2B5EF4-FFF2-40B4-BE49-F238E27FC236}">
                <a16:creationId xmlns:a16="http://schemas.microsoft.com/office/drawing/2014/main" id="{8CEAC2E6-A218-E6B4-09B0-49C602AC1A7D}"/>
              </a:ext>
            </a:extLst>
          </p:cNvPr>
          <p:cNvSpPr>
            <a:spLocks noGrp="1"/>
          </p:cNvSpPr>
          <p:nvPr>
            <p:ph sz="half" idx="1"/>
          </p:nvPr>
        </p:nvSpPr>
        <p:spPr>
          <a:xfrm>
            <a:off x="581193" y="2228003"/>
            <a:ext cx="5422390" cy="3633047"/>
          </a:xfrm>
        </p:spPr>
        <p:txBody>
          <a:bodyPr anchor="ctr">
            <a:normAutofit/>
          </a:bodyPr>
          <a:lstStyle/>
          <a:p>
            <a:pPr marL="0" marR="0">
              <a:spcBef>
                <a:spcPts val="0"/>
              </a:spcBef>
              <a:spcAft>
                <a:spcPts val="0"/>
              </a:spcAft>
            </a:pPr>
            <a:endParaRPr lang="en-US">
              <a:effectLst/>
            </a:endParaRPr>
          </a:p>
          <a:p>
            <a:r>
              <a:rPr lang="en-US">
                <a:effectLst/>
              </a:rPr>
              <a:t>Q5-Does tourism customer satisfaction increase from business customers?</a:t>
            </a:r>
          </a:p>
          <a:p>
            <a:r>
              <a:rPr lang="en-US"/>
              <a:t>A:the number of tourism customers satisfied more than business customers.</a:t>
            </a:r>
          </a:p>
        </p:txBody>
      </p:sp>
      <p:pic>
        <p:nvPicPr>
          <p:cNvPr id="5122" name="Picture 2">
            <a:extLst>
              <a:ext uri="{FF2B5EF4-FFF2-40B4-BE49-F238E27FC236}">
                <a16:creationId xmlns:a16="http://schemas.microsoft.com/office/drawing/2014/main" id="{1D92C680-175D-B18D-DDA1-F2D335AE49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7869" y="2228003"/>
            <a:ext cx="4803487" cy="363304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9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chor="b">
            <a:normAutofit/>
          </a:bodyPr>
          <a:lstStyle/>
          <a:p>
            <a:r>
              <a:rPr lang="en-US" dirty="0"/>
              <a:t>Index</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78412287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anchor="b">
            <a:normAutofit/>
          </a:bodyPr>
          <a:lstStyle/>
          <a:p>
            <a:r>
              <a:rPr lang="en-US" dirty="0"/>
              <a:t>intro</a:t>
            </a:r>
          </a:p>
        </p:txBody>
      </p:sp>
      <p:sp>
        <p:nvSpPr>
          <p:cNvPr id="4" name="Content Placeholder 3">
            <a:extLst>
              <a:ext uri="{FF2B5EF4-FFF2-40B4-BE49-F238E27FC236}">
                <a16:creationId xmlns:a16="http://schemas.microsoft.com/office/drawing/2014/main" id="{8CEAC2E6-A218-E6B4-09B0-49C602AC1A7D}"/>
              </a:ext>
            </a:extLst>
          </p:cNvPr>
          <p:cNvSpPr>
            <a:spLocks noGrp="1"/>
          </p:cNvSpPr>
          <p:nvPr>
            <p:ph sz="half" idx="1"/>
          </p:nvPr>
        </p:nvSpPr>
        <p:spPr>
          <a:xfrm>
            <a:off x="581193" y="2228003"/>
            <a:ext cx="5422390" cy="3633047"/>
          </a:xfrm>
        </p:spPr>
        <p:txBody>
          <a:bodyPr anchor="ctr">
            <a:normAutofit/>
          </a:bodyPr>
          <a:lstStyle/>
          <a:p>
            <a:r>
              <a:rPr lang="en-US" dirty="0"/>
              <a:t>A good starting point would be swaying customer feedback towards ‘satisfied’ by understanding which parameters are important to ‘satisfied’ customers and predicting whether will be satisfied or not to give the right treatment.</a:t>
            </a:r>
            <a:r>
              <a:rPr lang="en-US" sz="1800" b="0" i="0" u="none" strike="noStrike" baseline="0" dirty="0">
                <a:solidFill>
                  <a:srgbClr val="000000"/>
                </a:solidFill>
                <a:latin typeface="Times New Roman" panose="02020603050405020304" pitchFamily="18" charset="0"/>
              </a:rPr>
              <a:t> </a:t>
            </a:r>
          </a:p>
          <a:p>
            <a:endParaRPr lang="en-US" sz="1800" b="0" i="0" u="none" strike="noStrike" baseline="0" dirty="0">
              <a:solidFill>
                <a:srgbClr val="000000"/>
              </a:solidFill>
              <a:latin typeface="Times New Roman" panose="02020603050405020304" pitchFamily="18" charset="0"/>
            </a:endParaRPr>
          </a:p>
          <a:p>
            <a:r>
              <a:rPr lang="en-US" sz="1800" b="0" i="1" u="none" strike="noStrike" baseline="0" dirty="0">
                <a:solidFill>
                  <a:srgbClr val="000000"/>
                </a:solidFill>
                <a:latin typeface="Times New Roman" panose="02020603050405020304" pitchFamily="18" charset="0"/>
              </a:rPr>
              <a:t>A satisfied customer is the best business strategy of all " </a:t>
            </a:r>
            <a:r>
              <a:rPr lang="en-US" sz="1800" b="0" i="1" u="none" strike="noStrike" baseline="0" dirty="0" err="1">
                <a:solidFill>
                  <a:srgbClr val="000000"/>
                </a:solidFill>
                <a:latin typeface="Times New Roman" panose="02020603050405020304" pitchFamily="18" charset="0"/>
              </a:rPr>
              <a:t>Micheal</a:t>
            </a:r>
            <a:r>
              <a:rPr lang="en-US" sz="1800" b="0" i="1" u="none" strike="noStrike" baseline="0" dirty="0">
                <a:solidFill>
                  <a:srgbClr val="000000"/>
                </a:solidFill>
                <a:latin typeface="Times New Roman" panose="02020603050405020304" pitchFamily="18" charset="0"/>
              </a:rPr>
              <a:t> </a:t>
            </a:r>
            <a:r>
              <a:rPr lang="en-US" sz="1800" b="0" i="1" u="none" strike="noStrike" baseline="0" dirty="0" err="1">
                <a:solidFill>
                  <a:srgbClr val="000000"/>
                </a:solidFill>
                <a:latin typeface="Times New Roman" panose="02020603050405020304" pitchFamily="18" charset="0"/>
              </a:rPr>
              <a:t>LeBoeuf</a:t>
            </a:r>
            <a:r>
              <a:rPr lang="en-US" sz="1800" b="0" i="1" u="none" strike="noStrike" baseline="0" dirty="0">
                <a:solidFill>
                  <a:srgbClr val="000000"/>
                </a:solidFill>
                <a:latin typeface="Times New Roman" panose="02020603050405020304" pitchFamily="18" charset="0"/>
              </a:rPr>
              <a:t>: American </a:t>
            </a:r>
            <a:r>
              <a:rPr lang="en-US" sz="1800" b="0" i="1" u="none" strike="noStrike" baseline="0" dirty="0" err="1">
                <a:solidFill>
                  <a:srgbClr val="000000"/>
                </a:solidFill>
                <a:latin typeface="Times New Roman" panose="02020603050405020304" pitchFamily="18" charset="0"/>
              </a:rPr>
              <a:t>busniess</a:t>
            </a:r>
            <a:r>
              <a:rPr lang="en-US" sz="1800" b="0" i="1" u="none" strike="noStrike" baseline="0" dirty="0">
                <a:solidFill>
                  <a:srgbClr val="000000"/>
                </a:solidFill>
                <a:latin typeface="Times New Roman" panose="02020603050405020304" pitchFamily="18" charset="0"/>
              </a:rPr>
              <a:t> author. </a:t>
            </a:r>
            <a:r>
              <a:rPr lang="en-US" sz="1800" b="0" i="0" u="none" strike="noStrike" baseline="0" dirty="0">
                <a:solidFill>
                  <a:srgbClr val="000000"/>
                </a:solidFill>
                <a:latin typeface="Times New Roman" panose="02020603050405020304" pitchFamily="18" charset="0"/>
              </a:rPr>
              <a:t>	</a:t>
            </a:r>
          </a:p>
          <a:p>
            <a:endParaRPr lang="en-US" sz="1800" b="0" i="0" u="none" strike="noStrike" baseline="0" dirty="0">
              <a:solidFill>
                <a:srgbClr val="000000"/>
              </a:solidFill>
              <a:latin typeface="Times New Roman" panose="02020603050405020304" pitchFamily="18" charset="0"/>
            </a:endParaRPr>
          </a:p>
          <a:p>
            <a:endParaRPr lang="en-US" dirty="0"/>
          </a:p>
        </p:txBody>
      </p:sp>
      <p:grpSp>
        <p:nvGrpSpPr>
          <p:cNvPr id="6" name="Group 5">
            <a:extLst>
              <a:ext uri="{FF2B5EF4-FFF2-40B4-BE49-F238E27FC236}">
                <a16:creationId xmlns:a16="http://schemas.microsoft.com/office/drawing/2014/main" id="{CC4E49FF-A504-5FE0-C982-2BB3DFDFAACD}"/>
              </a:ext>
            </a:extLst>
          </p:cNvPr>
          <p:cNvGrpSpPr/>
          <p:nvPr/>
        </p:nvGrpSpPr>
        <p:grpSpPr>
          <a:xfrm>
            <a:off x="6289914" y="1938907"/>
            <a:ext cx="5320893" cy="4510405"/>
            <a:chOff x="0" y="0"/>
            <a:chExt cx="3119120" cy="2424879"/>
          </a:xfrm>
        </p:grpSpPr>
        <p:pic>
          <p:nvPicPr>
            <p:cNvPr id="7" name="Picture 6">
              <a:extLst>
                <a:ext uri="{FF2B5EF4-FFF2-40B4-BE49-F238E27FC236}">
                  <a16:creationId xmlns:a16="http://schemas.microsoft.com/office/drawing/2014/main" id="{E1503568-5161-D2A9-11BD-1A1D471FCE6C}"/>
                </a:ext>
              </a:extLst>
            </p:cNvPr>
            <p:cNvPicPr>
              <a:picLocks noChangeAspect="1"/>
            </p:cNvPicPr>
            <p:nvPr/>
          </p:nvPicPr>
          <p:blipFill>
            <a:blip r:embed="rId2">
              <a:alphaModFix amt="85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3119120" cy="2400300"/>
            </a:xfrm>
            <a:prstGeom prst="rect">
              <a:avLst/>
            </a:prstGeom>
          </p:spPr>
        </p:pic>
        <p:sp>
          <p:nvSpPr>
            <p:cNvPr id="8" name="Text Box 13">
              <a:extLst>
                <a:ext uri="{FF2B5EF4-FFF2-40B4-BE49-F238E27FC236}">
                  <a16:creationId xmlns:a16="http://schemas.microsoft.com/office/drawing/2014/main" id="{59AC6780-4F12-8F15-9387-43E899C60FCB}"/>
                </a:ext>
              </a:extLst>
            </p:cNvPr>
            <p:cNvSpPr txBox="1"/>
            <p:nvPr/>
          </p:nvSpPr>
          <p:spPr>
            <a:xfrm>
              <a:off x="0" y="2400300"/>
              <a:ext cx="3119120" cy="24579"/>
            </a:xfrm>
            <a:prstGeom prst="rect">
              <a:avLst/>
            </a:prstGeom>
            <a:solidFill>
              <a:prstClr val="white"/>
            </a:solidFill>
            <a:ln>
              <a:noFill/>
            </a:ln>
            <a:effectLst/>
            <a:sp3d/>
          </p:spPr>
          <p:txBody>
            <a:bodyPr rot="0" spcFirstLastPara="1" vert="horz" wrap="square" lIns="50800" tIns="50800" rIns="50800" bIns="50800" numCol="1" spcCol="38100" rtlCol="0" fromWordArt="0" anchor="ctr" anchorCtr="0" forceAA="0" compatLnSpc="1">
              <a:prstTxWarp prst="textNoShape">
                <a:avLst/>
              </a:prstTxWarp>
              <a:noAutofit/>
            </a:bodyPr>
            <a:lstStyle/>
            <a:p>
              <a:pPr marL="0" marR="0">
                <a:spcBef>
                  <a:spcPts val="0"/>
                </a:spcBef>
                <a:spcAft>
                  <a:spcPts val="0"/>
                </a:spcAft>
              </a:pPr>
              <a:r>
                <a:rPr lang="en-US" sz="900">
                  <a:effectLst/>
                  <a:latin typeface="Georgia" panose="02040502050405020303" pitchFamily="18" charset="0"/>
                  <a:ea typeface="Georgia" panose="02040502050405020303" pitchFamily="18" charset="0"/>
                  <a:cs typeface="Times New Roman" panose="02020603050405020304" pitchFamily="18" charset="0"/>
                </a:rPr>
                <a:t> </a:t>
              </a:r>
              <a:endParaRPr lang="en-US" sz="1200">
                <a:effectLst/>
                <a:latin typeface="Georgia" panose="02040502050405020303" pitchFamily="18" charset="0"/>
                <a:ea typeface="Georgia" panose="02040502050405020303" pitchFamily="18" charset="0"/>
                <a:cs typeface="Times New Roman" panose="02020603050405020304" pitchFamily="18" charset="0"/>
              </a:endParaRPr>
            </a:p>
          </p:txBody>
        </p:sp>
      </p:grpSp>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2" y="702156"/>
            <a:ext cx="11029616" cy="1013800"/>
          </a:xfrm>
        </p:spPr>
        <p:txBody>
          <a:bodyPr anchor="b">
            <a:normAutofit/>
          </a:bodyPr>
          <a:lstStyle/>
          <a:p>
            <a:r>
              <a:rPr lang="en-US" dirty="0"/>
              <a:t>Dataset</a:t>
            </a:r>
          </a:p>
        </p:txBody>
      </p:sp>
      <p:sp>
        <p:nvSpPr>
          <p:cNvPr id="4" name="Content Placeholder 3">
            <a:extLst>
              <a:ext uri="{FF2B5EF4-FFF2-40B4-BE49-F238E27FC236}">
                <a16:creationId xmlns:a16="http://schemas.microsoft.com/office/drawing/2014/main" id="{8CEAC2E6-A218-E6B4-09B0-49C602AC1A7D}"/>
              </a:ext>
            </a:extLst>
          </p:cNvPr>
          <p:cNvSpPr>
            <a:spLocks noGrp="1"/>
          </p:cNvSpPr>
          <p:nvPr>
            <p:ph idx="1"/>
          </p:nvPr>
        </p:nvSpPr>
        <p:spPr>
          <a:xfrm>
            <a:off x="581192" y="1884784"/>
            <a:ext cx="11029615" cy="4721289"/>
          </a:xfrm>
        </p:spPr>
        <p:txBody>
          <a:bodyPr anchor="ctr">
            <a:normAutofit fontScale="92500" lnSpcReduction="20000"/>
          </a:bodyPr>
          <a:lstStyle/>
          <a:p>
            <a:pPr marL="0" marR="0">
              <a:spcBef>
                <a:spcPts val="0"/>
              </a:spcBef>
              <a:spcAft>
                <a:spcPts val="0"/>
              </a:spcAft>
            </a:pPr>
            <a:endParaRPr lang="en-US" sz="1800" b="0" u="sng"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sz="1800" dirty="0">
                <a:effectLst/>
                <a:latin typeface="Georgia" panose="02040502050405020303" pitchFamily="18" charset="0"/>
                <a:ea typeface="Georgia" panose="02040502050405020303" pitchFamily="18" charset="0"/>
                <a:cs typeface="Times New Roman" panose="02020603050405020304" pitchFamily="18" charset="0"/>
              </a:rPr>
              <a:t> </a:t>
            </a:r>
          </a:p>
          <a:p>
            <a:pPr marL="0" marR="0">
              <a:spcBef>
                <a:spcPts val="0"/>
              </a:spcBef>
              <a:spcAft>
                <a:spcPts val="0"/>
              </a:spcAft>
            </a:pPr>
            <a:r>
              <a:rPr lang="en-US" sz="1800" b="0" u="sng"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Data contains:</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103904 Rows</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16 Columns</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Georgia" panose="02040502050405020303" pitchFamily="18" charset="0"/>
                <a:cs typeface="Times New Roman" panose="02020603050405020304" pitchFamily="18" charset="0"/>
              </a:rPr>
              <a:t> </a:t>
            </a:r>
            <a:endParaRPr lang="en-US" sz="1800" dirty="0">
              <a:effectLst/>
              <a:latin typeface="Georgia" panose="02040502050405020303" pitchFamily="18" charset="0"/>
              <a:ea typeface="Georgia" panose="02040502050405020303" pitchFamily="18" charset="0"/>
              <a:cs typeface="Times New Roman" panose="02020603050405020304" pitchFamily="18" charset="0"/>
            </a:endParaRPr>
          </a:p>
          <a:p>
            <a:pPr marL="0" marR="0">
              <a:spcBef>
                <a:spcPts val="0"/>
              </a:spcBef>
              <a:spcAft>
                <a:spcPts val="0"/>
              </a:spcAft>
            </a:pPr>
            <a:r>
              <a:rPr lang="en-US" sz="1800" b="0" u="sng"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Features:</a:t>
            </a:r>
            <a:endParaRPr lang="en-US" sz="1800" dirty="0">
              <a:effectLst/>
              <a:latin typeface="Georgia" panose="02040502050405020303" pitchFamily="18" charset="0"/>
              <a:ea typeface="Georgia" panose="02040502050405020303"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Age : 7 to 85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err="1">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purposeoftravel</a:t>
            </a: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 : aviation, academic, personal, business, tourism.</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Type of Travel : Group travel, Personal Travel.</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Type Of Booking : Group bookings, Individual/Couple.</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Hotel </a:t>
            </a:r>
            <a:r>
              <a:rPr lang="en-US" sz="1800" b="0" dirty="0" err="1">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wifi</a:t>
            </a: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 service : Ratings out of 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Departure/Arrival convenience : Ratings out of 5.</a:t>
            </a: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Ease of Online booking : Ratings out of 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Hotel location : Ratings out of 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Food and drink : Ratings out of 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indent="0">
              <a:lnSpc>
                <a:spcPct val="150000"/>
              </a:lnSpc>
              <a:spcBef>
                <a:spcPts val="0"/>
              </a:spcBef>
              <a:spcAft>
                <a:spcPts val="0"/>
              </a:spcAft>
              <a:buNone/>
            </a:pP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265303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2" y="702156"/>
            <a:ext cx="11029616" cy="1013800"/>
          </a:xfrm>
        </p:spPr>
        <p:txBody>
          <a:bodyPr anchor="b">
            <a:normAutofit/>
          </a:bodyPr>
          <a:lstStyle/>
          <a:p>
            <a:r>
              <a:rPr lang="en-US" dirty="0"/>
              <a:t>Dataset</a:t>
            </a:r>
          </a:p>
        </p:txBody>
      </p:sp>
      <p:sp>
        <p:nvSpPr>
          <p:cNvPr id="4" name="Content Placeholder 3">
            <a:extLst>
              <a:ext uri="{FF2B5EF4-FFF2-40B4-BE49-F238E27FC236}">
                <a16:creationId xmlns:a16="http://schemas.microsoft.com/office/drawing/2014/main" id="{8CEAC2E6-A218-E6B4-09B0-49C602AC1A7D}"/>
              </a:ext>
            </a:extLst>
          </p:cNvPr>
          <p:cNvSpPr>
            <a:spLocks noGrp="1"/>
          </p:cNvSpPr>
          <p:nvPr>
            <p:ph idx="1"/>
          </p:nvPr>
        </p:nvSpPr>
        <p:spPr>
          <a:xfrm>
            <a:off x="581192" y="1884784"/>
            <a:ext cx="11029615" cy="4721289"/>
          </a:xfrm>
        </p:spPr>
        <p:txBody>
          <a:bodyPr anchor="ctr">
            <a:normAutofit fontScale="92500" lnSpcReduction="20000"/>
          </a:bodyPr>
          <a:lstStyle/>
          <a:p>
            <a:pPr marL="0" marR="0">
              <a:spcBef>
                <a:spcPts val="0"/>
              </a:spcBef>
              <a:spcAft>
                <a:spcPts val="0"/>
              </a:spcAft>
            </a:pPr>
            <a:endParaRPr lang="en-US" sz="1800" b="0" u="sng"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sz="1800" dirty="0">
                <a:effectLst/>
                <a:latin typeface="Georgia" panose="02040502050405020303" pitchFamily="18" charset="0"/>
                <a:ea typeface="Georgia" panose="02040502050405020303" pitchFamily="18" charset="0"/>
                <a:cs typeface="Times New Roman" panose="02020603050405020304" pitchFamily="18" charset="0"/>
              </a:rPr>
              <a:t> </a:t>
            </a: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Stay comfort : Ratings out of 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Common Room entertainment : Ratings out of 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err="1">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Checkin</a:t>
            </a: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/Checkout service : Ratings out of 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Other service : Ratings out of 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Cleanliness : Ratings out of 5.</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satisfaction : satisfied, neutral or dissatisfied.</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0" u="sng"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Dataset have : </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0" dirty="0">
                <a:solidFill>
                  <a:srgbClr val="123869"/>
                </a:solidFill>
                <a:effectLst/>
                <a:latin typeface="Times New Roman" panose="02020603050405020304" pitchFamily="18" charset="0"/>
                <a:ea typeface="Times New Roman" panose="02020603050405020304" pitchFamily="18" charset="0"/>
                <a:cs typeface="Times New Roman" panose="02020603050405020304" pitchFamily="18" charset="0"/>
              </a:rPr>
              <a:t>Missing value problem with column ‘Type Of Booking’</a:t>
            </a:r>
            <a:endParaRPr lang="en-US" sz="1800" b="1" dirty="0">
              <a:solidFill>
                <a:srgbClr val="123869"/>
              </a:solidFill>
              <a:effectLst/>
              <a:latin typeface="Arial Black" panose="020B0A0402010202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Georgia" panose="02040502050405020303" pitchFamily="18" charset="0"/>
                <a:ea typeface="Georgia" panose="02040502050405020303" pitchFamily="18" charset="0"/>
                <a:cs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Outliers problem with column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Checkin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/Checkout service’</a:t>
            </a:r>
            <a:endParaRPr lang="en-US" sz="1800" dirty="0">
              <a:effectLst/>
              <a:latin typeface="Georgia" panose="02040502050405020303" pitchFamily="18" charset="0"/>
              <a:ea typeface="Georgia" panose="02040502050405020303" pitchFamily="18"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Georgia" panose="02040502050405020303" pitchFamily="18" charset="0"/>
              <a:ea typeface="Georgia" panose="02040502050405020303" pitchFamily="18" charset="0"/>
              <a:cs typeface="Times New Roman" panose="02020603050405020304" pitchFamily="18" charset="0"/>
            </a:endParaRPr>
          </a:p>
          <a:p>
            <a:pPr marL="0" marR="0">
              <a:spcBef>
                <a:spcPts val="0"/>
              </a:spcBef>
              <a:spcAft>
                <a:spcPts val="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Imbalace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problem with the target column ‘satisfaction’</a:t>
            </a:r>
            <a:endParaRPr lang="en-US" sz="1800" dirty="0">
              <a:effectLst/>
              <a:latin typeface="Georgia" panose="02040502050405020303" pitchFamily="18" charset="0"/>
              <a:ea typeface="Georgia" panose="02040502050405020303" pitchFamily="18"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Georgia" panose="02040502050405020303" pitchFamily="18" charset="0"/>
              <a:ea typeface="Georgia" panose="02040502050405020303" pitchFamily="18"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Categorical with column ‘Gender’</a:t>
            </a:r>
            <a:endParaRPr lang="en-US" sz="1800" dirty="0">
              <a:effectLst/>
              <a:latin typeface="Georgia" panose="02040502050405020303" pitchFamily="18" charset="0"/>
              <a:ea typeface="Georgia" panose="02040502050405020303"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299301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anchor="b">
            <a:normAutofit/>
          </a:bodyPr>
          <a:lstStyle/>
          <a:p>
            <a:r>
              <a:rPr lang="en-US" dirty="0"/>
              <a:t>Questions</a:t>
            </a:r>
          </a:p>
        </p:txBody>
      </p:sp>
      <p:sp>
        <p:nvSpPr>
          <p:cNvPr id="4" name="Content Placeholder 3">
            <a:extLst>
              <a:ext uri="{FF2B5EF4-FFF2-40B4-BE49-F238E27FC236}">
                <a16:creationId xmlns:a16="http://schemas.microsoft.com/office/drawing/2014/main" id="{8CEAC2E6-A218-E6B4-09B0-49C602AC1A7D}"/>
              </a:ext>
            </a:extLst>
          </p:cNvPr>
          <p:cNvSpPr>
            <a:spLocks noGrp="1"/>
          </p:cNvSpPr>
          <p:nvPr>
            <p:ph sz="half" idx="1"/>
          </p:nvPr>
        </p:nvSpPr>
        <p:spPr>
          <a:xfrm>
            <a:off x="581193" y="2228003"/>
            <a:ext cx="5422390" cy="3633047"/>
          </a:xfrm>
        </p:spPr>
        <p:txBody>
          <a:bodyPr anchor="ctr">
            <a:normAutofit/>
          </a:bodyPr>
          <a:lstStyle/>
          <a:p>
            <a:pPr marL="0" marR="0">
              <a:spcBef>
                <a:spcPts val="0"/>
              </a:spcBef>
            </a:pPr>
            <a:r>
              <a:rPr lang="en-US" dirty="0">
                <a:effectLst/>
              </a:rPr>
              <a:t>Q1-What are the ages of customers who are not satisfied with the services provided?</a:t>
            </a:r>
          </a:p>
          <a:p>
            <a:pPr marL="0" marR="0">
              <a:spcBef>
                <a:spcPts val="0"/>
              </a:spcBef>
            </a:pPr>
            <a:endParaRPr lang="en-US" dirty="0">
              <a:effectLst/>
            </a:endParaRPr>
          </a:p>
          <a:p>
            <a:pPr marL="0">
              <a:spcBef>
                <a:spcPts val="0"/>
              </a:spcBef>
            </a:pPr>
            <a:r>
              <a:rPr lang="en-US" dirty="0">
                <a:effectLst/>
              </a:rPr>
              <a:t> A: </a:t>
            </a:r>
            <a:r>
              <a:rPr lang="en-US" dirty="0"/>
              <a:t>the highest level of satisfaction is in the range of 40-60 while under the age of 40 the average level of 	satisfaction is dissatisfied also over the age of 60 feel dissatisfied.</a:t>
            </a:r>
          </a:p>
          <a:p>
            <a:pPr marL="0">
              <a:spcBef>
                <a:spcPts val="0"/>
              </a:spcBef>
            </a:pPr>
            <a:endParaRPr lang="en-US" dirty="0"/>
          </a:p>
          <a:p>
            <a:pPr marL="0">
              <a:spcBef>
                <a:spcPts val="0"/>
              </a:spcBef>
            </a:pPr>
            <a:endParaRPr lang="en-US" dirty="0"/>
          </a:p>
        </p:txBody>
      </p:sp>
      <p:pic>
        <p:nvPicPr>
          <p:cNvPr id="2050" name="Picture 2">
            <a:extLst>
              <a:ext uri="{FF2B5EF4-FFF2-40B4-BE49-F238E27FC236}">
                <a16:creationId xmlns:a16="http://schemas.microsoft.com/office/drawing/2014/main" id="{DB25053B-9D64-79B1-C6B8-2E4901C244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9450" y="2228003"/>
            <a:ext cx="4780325" cy="363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218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anchor="b">
            <a:normAutofit/>
          </a:bodyPr>
          <a:lstStyle/>
          <a:p>
            <a:r>
              <a:rPr lang="en-US" dirty="0"/>
              <a:t>Questions</a:t>
            </a:r>
          </a:p>
        </p:txBody>
      </p:sp>
      <p:sp>
        <p:nvSpPr>
          <p:cNvPr id="4" name="Content Placeholder 3">
            <a:extLst>
              <a:ext uri="{FF2B5EF4-FFF2-40B4-BE49-F238E27FC236}">
                <a16:creationId xmlns:a16="http://schemas.microsoft.com/office/drawing/2014/main" id="{8CEAC2E6-A218-E6B4-09B0-49C602AC1A7D}"/>
              </a:ext>
            </a:extLst>
          </p:cNvPr>
          <p:cNvSpPr>
            <a:spLocks noGrp="1"/>
          </p:cNvSpPr>
          <p:nvPr>
            <p:ph sz="half" idx="1"/>
          </p:nvPr>
        </p:nvSpPr>
        <p:spPr>
          <a:xfrm>
            <a:off x="581193" y="2228003"/>
            <a:ext cx="5422390" cy="3633047"/>
          </a:xfrm>
        </p:spPr>
        <p:txBody>
          <a:bodyPr anchor="ctr">
            <a:normAutofit/>
          </a:bodyPr>
          <a:lstStyle/>
          <a:p>
            <a:pPr marL="0" marR="0">
              <a:spcBef>
                <a:spcPts val="0"/>
              </a:spcBef>
            </a:pPr>
            <a:endParaRPr lang="en-US" dirty="0">
              <a:effectLst/>
            </a:endParaRPr>
          </a:p>
          <a:p>
            <a:pPr marL="0" marR="0">
              <a:spcBef>
                <a:spcPts val="0"/>
              </a:spcBef>
            </a:pPr>
            <a:r>
              <a:rPr lang="en-US" dirty="0">
                <a:effectLst/>
              </a:rPr>
              <a:t>Q2-What is the gender of customers who are not satisfied with the service?</a:t>
            </a:r>
          </a:p>
          <a:p>
            <a:pPr marL="0" marR="0">
              <a:spcBef>
                <a:spcPts val="0"/>
              </a:spcBef>
            </a:pPr>
            <a:endParaRPr lang="en-US" dirty="0">
              <a:effectLst/>
            </a:endParaRPr>
          </a:p>
          <a:p>
            <a:pPr marL="0">
              <a:spcBef>
                <a:spcPts val="0"/>
              </a:spcBef>
            </a:pPr>
            <a:r>
              <a:rPr lang="en-US" dirty="0">
                <a:effectLst/>
              </a:rPr>
              <a:t>A:</a:t>
            </a:r>
            <a:r>
              <a:rPr lang="en-US" dirty="0"/>
              <a:t> The number of Satisfied and Dissatisfied is almost the same.</a:t>
            </a:r>
          </a:p>
        </p:txBody>
      </p:sp>
      <p:pic>
        <p:nvPicPr>
          <p:cNvPr id="3074" name="Picture 2">
            <a:extLst>
              <a:ext uri="{FF2B5EF4-FFF2-40B4-BE49-F238E27FC236}">
                <a16:creationId xmlns:a16="http://schemas.microsoft.com/office/drawing/2014/main" id="{894C54EB-0572-13BF-740C-DBBD2E4D19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3621" y="2228003"/>
            <a:ext cx="4811983" cy="363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072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anchor="b">
            <a:normAutofit/>
          </a:bodyPr>
          <a:lstStyle/>
          <a:p>
            <a:r>
              <a:rPr lang="en-US" dirty="0"/>
              <a:t>Questions</a:t>
            </a:r>
          </a:p>
        </p:txBody>
      </p:sp>
      <p:sp>
        <p:nvSpPr>
          <p:cNvPr id="4" name="Content Placeholder 3">
            <a:extLst>
              <a:ext uri="{FF2B5EF4-FFF2-40B4-BE49-F238E27FC236}">
                <a16:creationId xmlns:a16="http://schemas.microsoft.com/office/drawing/2014/main" id="{8CEAC2E6-A218-E6B4-09B0-49C602AC1A7D}"/>
              </a:ext>
            </a:extLst>
          </p:cNvPr>
          <p:cNvSpPr>
            <a:spLocks noGrp="1"/>
          </p:cNvSpPr>
          <p:nvPr>
            <p:ph sz="half" idx="1"/>
          </p:nvPr>
        </p:nvSpPr>
        <p:spPr>
          <a:xfrm>
            <a:off x="581193" y="2228003"/>
            <a:ext cx="5422390" cy="3633047"/>
          </a:xfrm>
        </p:spPr>
        <p:txBody>
          <a:bodyPr anchor="ctr">
            <a:normAutofit/>
          </a:bodyPr>
          <a:lstStyle/>
          <a:p>
            <a:pPr marL="0" marR="0" indent="0">
              <a:spcBef>
                <a:spcPts val="0"/>
              </a:spcBef>
              <a:buNone/>
            </a:pPr>
            <a:endParaRPr lang="en-US" dirty="0">
              <a:effectLst/>
            </a:endParaRPr>
          </a:p>
          <a:p>
            <a:pPr marL="0" marR="0">
              <a:spcBef>
                <a:spcPts val="0"/>
              </a:spcBef>
            </a:pPr>
            <a:r>
              <a:rPr lang="en-US" dirty="0">
                <a:effectLst/>
              </a:rPr>
              <a:t>Q3-what is the most important variable that makes customers satisfied?</a:t>
            </a:r>
          </a:p>
          <a:p>
            <a:pPr marL="0" marR="0">
              <a:spcBef>
                <a:spcPts val="0"/>
              </a:spcBef>
            </a:pPr>
            <a:endParaRPr lang="en-US" dirty="0">
              <a:effectLst/>
            </a:endParaRPr>
          </a:p>
          <a:p>
            <a:pPr marL="0">
              <a:spcBef>
                <a:spcPts val="0"/>
              </a:spcBef>
            </a:pPr>
            <a:r>
              <a:rPr lang="en-US" dirty="0">
                <a:effectLst/>
              </a:rPr>
              <a:t> A:</a:t>
            </a:r>
            <a:r>
              <a:rPr lang="en-US" dirty="0"/>
              <a:t>Food /drink ,comfort, entertainment services the highest score from 3.5 to 4.0 point</a:t>
            </a:r>
          </a:p>
        </p:txBody>
      </p:sp>
      <p:pic>
        <p:nvPicPr>
          <p:cNvPr id="4100" name="Picture 4">
            <a:extLst>
              <a:ext uri="{FF2B5EF4-FFF2-40B4-BE49-F238E27FC236}">
                <a16:creationId xmlns:a16="http://schemas.microsoft.com/office/drawing/2014/main" id="{AC3B9985-7EF1-F5ED-18C6-4F302CD6E6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66765" y="2228003"/>
            <a:ext cx="4665695" cy="3633047"/>
          </a:xfrm>
          <a:prstGeom prst="rect">
            <a:avLst/>
          </a:prstGeom>
          <a:solidFill>
            <a:srgbClr val="FFFFFF"/>
          </a:solidFill>
        </p:spPr>
      </p:pic>
    </p:spTree>
    <p:extLst>
      <p:ext uri="{BB962C8B-B14F-4D97-AF65-F5344CB8AC3E}">
        <p14:creationId xmlns:p14="http://schemas.microsoft.com/office/powerpoint/2010/main" val="364834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anchor="b">
            <a:normAutofit/>
          </a:bodyPr>
          <a:lstStyle/>
          <a:p>
            <a:r>
              <a:rPr lang="en-US" dirty="0"/>
              <a:t>Questions</a:t>
            </a:r>
          </a:p>
        </p:txBody>
      </p:sp>
      <p:pic>
        <p:nvPicPr>
          <p:cNvPr id="4104" name="Picture 8">
            <a:extLst>
              <a:ext uri="{FF2B5EF4-FFF2-40B4-BE49-F238E27FC236}">
                <a16:creationId xmlns:a16="http://schemas.microsoft.com/office/drawing/2014/main" id="{026345A5-84BB-98C7-2236-20C68A1CD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916" y="2442167"/>
            <a:ext cx="473392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E5D4D12-CD94-CAD2-64AE-512B6BF96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201" y="2509643"/>
            <a:ext cx="473392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5051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298</TotalTime>
  <Words>434</Words>
  <Application>Microsoft Office PowerPoint</Application>
  <PresentationFormat>Widescreen</PresentationFormat>
  <Paragraphs>75</Paragraphs>
  <Slides>12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Black</vt:lpstr>
      <vt:lpstr>Calibri</vt:lpstr>
      <vt:lpstr>Georgia</vt:lpstr>
      <vt:lpstr>Gill Sans MT</vt:lpstr>
      <vt:lpstr>Times New Roman</vt:lpstr>
      <vt:lpstr>Wingdings 2</vt:lpstr>
      <vt:lpstr>Dividend</vt:lpstr>
      <vt:lpstr>Europe Hotel Satisfaction prediction</vt:lpstr>
      <vt:lpstr>Index</vt:lpstr>
      <vt:lpstr>intro</vt:lpstr>
      <vt:lpstr>Dataset</vt:lpstr>
      <vt:lpstr>Dataset</vt:lpstr>
      <vt:lpstr>Questions</vt:lpstr>
      <vt:lpstr>Questions</vt:lpstr>
      <vt:lpstr>Questions</vt:lpstr>
      <vt:lpstr>Questions</vt:lpstr>
      <vt:lpstr>Questions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failure prediction</dc:title>
  <dc:creator>محمد عرفة عزت</dc:creator>
  <cp:lastModifiedBy>محمد عرفة عزت</cp:lastModifiedBy>
  <cp:revision>15</cp:revision>
  <dcterms:created xsi:type="dcterms:W3CDTF">2022-09-16T09:47:33Z</dcterms:created>
  <dcterms:modified xsi:type="dcterms:W3CDTF">2022-10-05T17:40:05Z</dcterms:modified>
</cp:coreProperties>
</file>